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7"/>
  </p:notesMasterIdLst>
  <p:sldIdLst>
    <p:sldId id="323" r:id="rId3"/>
    <p:sldId id="258" r:id="rId4"/>
    <p:sldId id="259" r:id="rId5"/>
    <p:sldId id="32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27" r:id="rId18"/>
    <p:sldId id="330" r:id="rId19"/>
    <p:sldId id="326" r:id="rId20"/>
    <p:sldId id="335" r:id="rId21"/>
    <p:sldId id="325" r:id="rId22"/>
    <p:sldId id="329" r:id="rId23"/>
    <p:sldId id="331" r:id="rId24"/>
    <p:sldId id="332" r:id="rId25"/>
    <p:sldId id="334" r:id="rId26"/>
    <p:sldId id="333" r:id="rId27"/>
    <p:sldId id="328" r:id="rId28"/>
    <p:sldId id="340" r:id="rId29"/>
    <p:sldId id="341" r:id="rId30"/>
    <p:sldId id="339" r:id="rId31"/>
    <p:sldId id="337" r:id="rId32"/>
    <p:sldId id="338" r:id="rId33"/>
    <p:sldId id="336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Roboto Black" panose="020B0604020202020204" charset="0"/>
      <p:bold r:id="rId92"/>
      <p:boldItalic r:id="rId93"/>
    </p:embeddedFont>
    <p:embeddedFont>
      <p:font typeface="Roboto Mono" panose="020B0604020202020204" charset="0"/>
      <p:regular r:id="rId94"/>
      <p:bold r:id="rId95"/>
      <p:italic r:id="rId96"/>
      <p:boldItalic r:id="rId97"/>
    </p:embeddedFont>
    <p:embeddedFont>
      <p:font typeface="Roboto" panose="020B0604020202020204" charset="0"/>
      <p:regular r:id="rId98"/>
      <p:bold r:id="rId99"/>
      <p:italic r:id="rId100"/>
      <p:boldItalic r:id="rId101"/>
    </p:embeddedFont>
    <p:embeddedFont>
      <p:font typeface="Cascadia Mono" panose="020B0609020000020004" pitchFamily="49" charset="0"/>
      <p:regular r:id="rId102"/>
      <p:bold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16" Type="http://schemas.openxmlformats.org/officeDocument/2006/relationships/slide" Target="slides/slide14.xml"/><Relationship Id="rId107" Type="http://schemas.openxmlformats.org/officeDocument/2006/relationships/font" Target="fonts/font20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6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258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603b5c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603b5c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603b5cfe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603b5cfe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603b5cfe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603b5cfe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603b5cfe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603b5cfe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03b5cfe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603b5cfe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603b5cfe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603b5cfe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603b5cfe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f603b5cfe7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603b5cfe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603b5cfe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603b5cfe7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603b5cfe7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603b5cfe7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603b5cfe7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603b5cfe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603b5cfe7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603b5cfe7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603b5cfe7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603b5cfe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603b5cfe7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603b5cfe7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f603b5cfe7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62e005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62e005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62e0054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62e0054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62e0054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62e0054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603b5cfe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f603b5cfe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62e00541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62e00541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62e00541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f62e00541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62e00541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62e00541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62e00541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62e00541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69afabb4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69afabb4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sharp/language-reference/keywords/orderby-clause" TargetMode="External"/><Relationship Id="rId3" Type="http://schemas.openxmlformats.org/officeDocument/2006/relationships/hyperlink" Target="https://learn.microsoft.com/en-us/dotnet/api/system.linq.igrouping-2" TargetMode="External"/><Relationship Id="rId7" Type="http://schemas.openxmlformats.org/officeDocument/2006/relationships/hyperlink" Target="https://learn.microsoft.com/en-us/dotnet/csharp/language-reference/keywords/where-claus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group-clause" TargetMode="External"/><Relationship Id="rId5" Type="http://schemas.openxmlformats.org/officeDocument/2006/relationships/hyperlink" Target="https://learn.microsoft.com/en-us/dotnet/csharp/language-reference/keywords/select-clause" TargetMode="External"/><Relationship Id="rId10" Type="http://schemas.openxmlformats.org/officeDocument/2006/relationships/hyperlink" Target="https://learn.microsoft.com/en-us/dotnet/csharp/language-reference/keywords/let-clause" TargetMode="External"/><Relationship Id="rId4" Type="http://schemas.openxmlformats.org/officeDocument/2006/relationships/hyperlink" Target="https://learn.microsoft.com/en-us/dotnet/csharp/language-reference/keywords/from-clause" TargetMode="External"/><Relationship Id="rId9" Type="http://schemas.openxmlformats.org/officeDocument/2006/relationships/hyperlink" Target="https://learn.microsoft.com/en-us/dotnet/csharp/language-reference/keywords/join-claus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19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1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8.png"/><Relationship Id="rId26" Type="http://schemas.openxmlformats.org/officeDocument/2006/relationships/image" Target="../media/image152.png"/><Relationship Id="rId3" Type="http://schemas.openxmlformats.org/officeDocument/2006/relationships/image" Target="../media/image134.png"/><Relationship Id="rId21" Type="http://schemas.openxmlformats.org/officeDocument/2006/relationships/image" Target="../media/image148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6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3.png"/><Relationship Id="rId20" Type="http://schemas.openxmlformats.org/officeDocument/2006/relationships/image" Target="../media/image47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1.png"/><Relationship Id="rId5" Type="http://schemas.openxmlformats.org/officeDocument/2006/relationships/image" Target="../media/image136.png"/><Relationship Id="rId15" Type="http://schemas.openxmlformats.org/officeDocument/2006/relationships/image" Target="../media/image14.png"/><Relationship Id="rId23" Type="http://schemas.openxmlformats.org/officeDocument/2006/relationships/image" Target="../media/image150.png"/><Relationship Id="rId28" Type="http://schemas.openxmlformats.org/officeDocument/2006/relationships/image" Target="../media/image153.png"/><Relationship Id="rId10" Type="http://schemas.openxmlformats.org/officeDocument/2006/relationships/image" Target="../media/image141.png"/><Relationship Id="rId19" Type="http://schemas.openxmlformats.org/officeDocument/2006/relationships/image" Target="../media/image147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49.png"/><Relationship Id="rId27" Type="http://schemas.openxmlformats.org/officeDocument/2006/relationships/image" Target="../media/image12.png"/><Relationship Id="rId30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6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/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коллекции.</a:t>
            </a:r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 smtClean="0"/>
              <a:t>From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 smtClean="0"/>
              <a:t>In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/>
              <a:t>Select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Виды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Основные категории запросов</a:t>
            </a:r>
            <a:r>
              <a:rPr lang="ru-RU" dirty="0" smtClean="0"/>
              <a:t>:</a:t>
            </a:r>
            <a:endParaRPr lang="ru-RU" dirty="0" smtClean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(сортировка).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трансформацией.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/>
              <a:t>Извлечение информации о последовательности (агрегатные функции).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запросами</a:t>
            </a:r>
            <a:endParaRPr dirty="0"/>
          </a:p>
        </p:txBody>
      </p:sp>
      <p:sp>
        <p:nvSpPr>
          <p:cNvPr id="7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Основные </a:t>
            </a:r>
            <a:r>
              <a:rPr lang="ru-RU" dirty="0" smtClean="0"/>
              <a:t>операции:</a:t>
            </a:r>
            <a:endParaRPr lang="ru-RU" dirty="0" smtClean="0"/>
          </a:p>
          <a:p>
            <a:pPr marL="463550" lvl="0" indent="-342900">
              <a:buFont typeface="+mj-lt"/>
              <a:buAutoNum type="arabicPeriod"/>
            </a:pPr>
            <a:r>
              <a:rPr lang="ru-RU" dirty="0" smtClean="0"/>
              <a:t>Фильтрация данных.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smtClean="0"/>
              <a:t>Проекция.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dirty="0"/>
              <a:t>Извлечение информации о последовательности (агрегатные функции).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659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 smtClean="0"/>
              <a:t>Делегаты и их применение в .NET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фильтры(опционально);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>
                <a:solidFill>
                  <a:srgbClr val="FF0000"/>
                </a:solidFill>
              </a:rPr>
              <a:t>хранит в себе динамически вычисляемое значение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</a:t>
            </a:r>
            <a:r>
              <a:rPr lang="en-US" dirty="0"/>
              <a:t>– </a:t>
            </a:r>
            <a:endParaRPr lang="en-US" dirty="0" smtClean="0"/>
          </a:p>
          <a:p>
            <a:pPr marL="120650" indent="0">
              <a:buNone/>
            </a:pPr>
            <a:r>
              <a:rPr lang="ru-RU" dirty="0"/>
              <a:t>Выражение должно начинаться с ключевого слова </a:t>
            </a:r>
            <a:r>
              <a:rPr lang="ru-RU" u="sng" dirty="0" err="1">
                <a:hlinkClick r:id="rId4"/>
              </a:rPr>
              <a:t>from</a:t>
            </a:r>
            <a:r>
              <a:rPr lang="ru-RU" dirty="0"/>
              <a:t> и должно заканчиваться </a:t>
            </a:r>
            <a:r>
              <a:rPr lang="ru-RU" u="sng" dirty="0" err="1">
                <a:hlinkClick r:id="rId5"/>
              </a:rPr>
              <a:t>select</a:t>
            </a:r>
            <a:r>
              <a:rPr lang="ru-RU" dirty="0"/>
              <a:t> или </a:t>
            </a:r>
            <a:r>
              <a:rPr lang="ru-RU" u="sng" dirty="0" err="1">
                <a:hlinkClick r:id="rId6"/>
              </a:rPr>
              <a:t>group</a:t>
            </a:r>
            <a:r>
              <a:rPr lang="ru-RU" dirty="0"/>
              <a:t>. Между 1 и 2 предложением могут находится </a:t>
            </a:r>
            <a:r>
              <a:rPr lang="ru-RU" u="sng" dirty="0" err="1">
                <a:hlinkClick r:id="rId7"/>
              </a:rPr>
              <a:t>where</a:t>
            </a:r>
            <a:r>
              <a:rPr lang="ru-RU" dirty="0"/>
              <a:t>, </a:t>
            </a:r>
            <a:r>
              <a:rPr lang="ru-RU" u="sng" dirty="0" err="1">
                <a:hlinkClick r:id="rId8"/>
              </a:rPr>
              <a:t>orderby</a:t>
            </a:r>
            <a:r>
              <a:rPr lang="ru-RU" dirty="0"/>
              <a:t>, </a:t>
            </a:r>
            <a:r>
              <a:rPr lang="ru-RU" u="sng" dirty="0" err="1">
                <a:hlinkClick r:id="rId9"/>
              </a:rPr>
              <a:t>join</a:t>
            </a:r>
            <a:r>
              <a:rPr lang="ru-RU" dirty="0"/>
              <a:t>, </a:t>
            </a:r>
            <a:r>
              <a:rPr lang="ru-RU" u="sng" dirty="0" err="1">
                <a:hlinkClick r:id="rId10"/>
              </a:rPr>
              <a:t>let</a:t>
            </a:r>
            <a:r>
              <a:rPr lang="ru-RU" dirty="0"/>
              <a:t>, и может быть дополнительный </a:t>
            </a:r>
            <a:r>
              <a:rPr lang="en-US" dirty="0"/>
              <a:t>from</a:t>
            </a:r>
            <a:r>
              <a:rPr lang="ru-RU" dirty="0"/>
              <a:t>, может быть </a:t>
            </a:r>
            <a:r>
              <a:rPr lang="en-US" dirty="0"/>
              <a:t>into</a:t>
            </a:r>
            <a:r>
              <a:rPr lang="ru-RU" dirty="0"/>
              <a:t>, </a:t>
            </a:r>
            <a:r>
              <a:rPr lang="en-US" dirty="0"/>
              <a:t>join</a:t>
            </a:r>
            <a:r>
              <a:rPr lang="ru-RU" dirty="0"/>
              <a:t>, </a:t>
            </a:r>
            <a:r>
              <a:rPr lang="en-US" dirty="0"/>
              <a:t>group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/>
              <a:t>Выражение может возвращать 2 типа: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/>
              <a:t>IEnumerable</a:t>
            </a:r>
            <a:r>
              <a:rPr lang="ru-RU" dirty="0"/>
              <a:t>&lt;</a:t>
            </a:r>
            <a:r>
              <a:rPr lang="en-US" dirty="0"/>
              <a:t>T</a:t>
            </a:r>
            <a:r>
              <a:rPr lang="ru-RU" dirty="0"/>
              <a:t>&gt;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1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item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/>
              <a:t> persons</a:t>
            </a:r>
          </a:p>
          <a:p>
            <a:pPr marL="12065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/>
              <a:t> max = </a:t>
            </a:r>
            <a:r>
              <a:rPr lang="en-US" dirty="0" err="1"/>
              <a:t>item.Id</a:t>
            </a:r>
            <a:endParaRPr lang="en-US" dirty="0"/>
          </a:p>
          <a:p>
            <a:pPr marL="12065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/>
              <a:t> item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/>
              <a:t> </a:t>
            </a:r>
            <a:r>
              <a:rPr lang="en-US" dirty="0" err="1"/>
              <a:t>item.Department.Id</a:t>
            </a:r>
            <a:r>
              <a:rPr lang="en-US" dirty="0"/>
              <a:t> </a:t>
            </a:r>
            <a:endParaRPr lang="ru-RU" dirty="0" smtClean="0"/>
          </a:p>
          <a:p>
            <a:pPr marL="120650" indent="0"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</a:t>
            </a:r>
            <a:r>
              <a:rPr lang="en-US" dirty="0" err="1"/>
              <a:t>groupKey</a:t>
            </a:r>
            <a:endParaRPr lang="en-US" dirty="0"/>
          </a:p>
          <a:p>
            <a:pPr marL="120650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/>
              <a:t> </a:t>
            </a:r>
            <a:r>
              <a:rPr lang="en-US" dirty="0" err="1"/>
              <a:t>groupKey</a:t>
            </a:r>
            <a:endParaRPr lang="en-US" dirty="0"/>
          </a:p>
          <a:p>
            <a:pPr marL="12065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en-US" dirty="0"/>
              <a:t> </a:t>
            </a:r>
            <a:r>
              <a:rPr lang="en-US" dirty="0"/>
              <a:t>max;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Часто используемые операторы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500550" y="330730"/>
            <a:ext cx="85206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 что компилируется делегат?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537" y="961701"/>
            <a:ext cx="6110925" cy="3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5" y="1507250"/>
            <a:ext cx="8056251" cy="15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350" y="4026800"/>
            <a:ext cx="57126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/>
        </p:nvSpPr>
        <p:spPr>
          <a:xfrm>
            <a:off x="1545650" y="2915950"/>
            <a:ext cx="5940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6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BeginInvoke и EndInvoke устарели и  не используются. </a:t>
            </a:r>
            <a:endParaRPr sz="196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185500" y="3403875"/>
            <a:ext cx="660300" cy="622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4D4D4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 что компилируется делегат?</a:t>
            </a:r>
            <a:endParaRPr/>
          </a:p>
        </p:txBody>
      </p:sp>
      <p:sp>
        <p:nvSpPr>
          <p:cNvPr id="270" name="Google Shape;270;p47"/>
          <p:cNvSpPr txBox="1"/>
          <p:nvPr/>
        </p:nvSpPr>
        <p:spPr>
          <a:xfrm>
            <a:off x="500550" y="1080000"/>
            <a:ext cx="77154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MyDelegate(</a:t>
            </a:r>
            <a:r>
              <a:rPr lang="ru" sz="1700">
                <a:solidFill>
                  <a:srgbClr val="569CD6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target, </a:t>
            </a:r>
            <a:r>
              <a:rPr lang="ru" sz="1700">
                <a:solidFill>
                  <a:srgbClr val="4A86E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IntPtr</a:t>
            </a: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method);</a:t>
            </a:r>
            <a:endParaRPr sz="17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объект владельца; если метод статический, то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null.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70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указатель на ячейку в памяти приложения,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где находится метод. Идентично указателю на функцию в С++.</a:t>
            </a:r>
            <a:endParaRPr sz="1700">
              <a:solidFill>
                <a:srgbClr val="CCCCCC"/>
              </a:solidFill>
              <a:highlight>
                <a:srgbClr val="1F1F1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Объявление делегата</a:t>
            </a:r>
            <a:endParaRPr/>
          </a:p>
        </p:txBody>
      </p:sp>
      <p:sp>
        <p:nvSpPr>
          <p:cNvPr id="276" name="Google Shape;276;p48"/>
          <p:cNvSpPr txBox="1"/>
          <p:nvPr/>
        </p:nvSpPr>
        <p:spPr>
          <a:xfrm>
            <a:off x="500550" y="1080000"/>
            <a:ext cx="7715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Делегаты можно объявлять внутри namespace и внутри класса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0" y="1685900"/>
            <a:ext cx="8089350" cy="28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Синтаксис делегата</a:t>
            </a:r>
            <a:endParaRPr/>
          </a:p>
        </p:txBody>
      </p:sp>
      <p:sp>
        <p:nvSpPr>
          <p:cNvPr id="283" name="Google Shape;283;p49"/>
          <p:cNvSpPr txBox="1"/>
          <p:nvPr/>
        </p:nvSpPr>
        <p:spPr>
          <a:xfrm>
            <a:off x="500550" y="1080000"/>
            <a:ext cx="7715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Делегаты можно объявлять внутри namespace и внутри класса</a:t>
            </a:r>
            <a:endParaRPr sz="17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556550"/>
            <a:ext cx="7942336" cy="32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Создание экземпляра делегата и его вызов</a:t>
            </a:r>
            <a:endParaRPr sz="2800"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00" y="978325"/>
            <a:ext cx="6743949" cy="38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Передача делегата в качестве аргумента</a:t>
            </a:r>
            <a:endParaRPr sz="2800"/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40" y="1009928"/>
            <a:ext cx="7134425" cy="3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Ковариантность и контрвариантность</a:t>
            </a:r>
            <a:endParaRPr sz="2800"/>
          </a:p>
        </p:txBody>
      </p:sp>
      <p:sp>
        <p:nvSpPr>
          <p:cNvPr id="302" name="Google Shape;302;p52"/>
          <p:cNvSpPr txBox="1"/>
          <p:nvPr/>
        </p:nvSpPr>
        <p:spPr>
          <a:xfrm>
            <a:off x="562725" y="937950"/>
            <a:ext cx="3875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 C#, так и CLR поддерживают ковариантность и контравариантность ссылочных типов при привязке метода к делегату.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Ковариантность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(covariance) означает, что метод может возвратить тип, производный от типа, возвращаемого делегатом.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Контравариантность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(contra-variance) означает, что метод может принимать параметр, который является базовым для типа параметра делегата.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25" y="2177200"/>
            <a:ext cx="3875825" cy="7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Арифметика делегатов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System.Delegate</a:t>
            </a:r>
            <a:endParaRPr sz="2800"/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0" y="1009922"/>
            <a:ext cx="8051149" cy="35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Арифметика делегатов (combine, remove)</a:t>
            </a:r>
            <a:endParaRPr sz="2800"/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02" y="1333999"/>
            <a:ext cx="7002450" cy="2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Арифметика делегатов (+/-)</a:t>
            </a:r>
            <a:endParaRPr sz="2800"/>
          </a:p>
        </p:txBody>
      </p:sp>
      <p:sp>
        <p:nvSpPr>
          <p:cNvPr id="326" name="Google Shape;326;p56"/>
          <p:cNvSpPr txBox="1"/>
          <p:nvPr/>
        </p:nvSpPr>
        <p:spPr>
          <a:xfrm>
            <a:off x="500550" y="1009925"/>
            <a:ext cx="1059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oboto"/>
                <a:ea typeface="Roboto"/>
                <a:cs typeface="Roboto"/>
                <a:sym typeface="Roboto"/>
              </a:rPr>
              <a:t>Чаще всего используют операторы += и -= с одним делегатом в правой части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39" y="1553452"/>
            <a:ext cx="5990525" cy="2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Арифметика делегатов</a:t>
            </a:r>
            <a:endParaRPr sz="2800"/>
          </a:p>
        </p:txBody>
      </p:sp>
      <p:sp>
        <p:nvSpPr>
          <p:cNvPr id="333" name="Google Shape;333;p57"/>
          <p:cNvSpPr txBox="1"/>
          <p:nvPr/>
        </p:nvSpPr>
        <p:spPr>
          <a:xfrm>
            <a:off x="562725" y="937950"/>
            <a:ext cx="794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будет выведено при вызове thirdDelegate?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25" y="1514775"/>
            <a:ext cx="6220650" cy="29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Обобщенные делегаты: Action, Predicate, Func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Синтаксис лямбда-выражений(анонимные функции)</a:t>
            </a:r>
            <a:endParaRPr sz="240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Делегат </a:t>
            </a:r>
            <a:r>
              <a:rPr lang="ru" sz="1700" b="1">
                <a:solidFill>
                  <a:srgbClr val="000000"/>
                </a:solidFill>
              </a:rPr>
              <a:t>Action</a:t>
            </a:r>
            <a:r>
              <a:rPr lang="ru" sz="170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500550" y="1101125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События (events)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Что такое событие (event)?</a:t>
            </a:r>
            <a:endParaRPr sz="2800"/>
          </a:p>
        </p:txBody>
      </p:sp>
      <p:sp>
        <p:nvSpPr>
          <p:cNvPr id="379" name="Google Shape;379;p64"/>
          <p:cNvSpPr txBox="1"/>
          <p:nvPr/>
        </p:nvSpPr>
        <p:spPr>
          <a:xfrm>
            <a:off x="500550" y="1158675"/>
            <a:ext cx="7990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C#</a:t>
            </a:r>
            <a:r>
              <a:rPr lang="ru" sz="1800">
                <a:solidFill>
                  <a:srgbClr val="000000"/>
                </a:solidFill>
              </a:rPr>
              <a:t> </a:t>
            </a:r>
            <a:r>
              <a:rPr lang="ru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ru" sz="1800">
                <a:solidFill>
                  <a:srgbClr val="000000"/>
                </a:solidFill>
              </a:rPr>
              <a:t> </a:t>
            </a: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— это специальный тип делегата, который используется для объявления событий.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События позволяют объектам уведомлять другие объекты о происходящих событиях (например, щелчок кнопки, изменение значения и т.д.).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События являются основой для реализации паттерна "наблюдатель" (observer pattern).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Паттерн “Наблюдатель”</a:t>
            </a:r>
            <a:endParaRPr sz="2800"/>
          </a:p>
        </p:txBody>
      </p:sp>
      <p:sp>
        <p:nvSpPr>
          <p:cNvPr id="385" name="Google Shape;385;p65"/>
          <p:cNvSpPr txBox="1"/>
          <p:nvPr/>
        </p:nvSpPr>
        <p:spPr>
          <a:xfrm>
            <a:off x="500550" y="1241525"/>
            <a:ext cx="2847000" cy="3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0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Суть паттерна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ED7D3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Наблюдатель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поведенческий паттерн проектирования, который создает механизм подписки, позволяющий одним объектам следить и реагировать на события, происходящие в других объектах.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96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350" y="1430875"/>
            <a:ext cx="5879201" cy="29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Использование паттерна наблюдатель в Event</a:t>
            </a:r>
            <a:endParaRPr sz="2800"/>
          </a:p>
        </p:txBody>
      </p:sp>
      <p:pic>
        <p:nvPicPr>
          <p:cNvPr id="392" name="Google Shape;3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001" y="1175025"/>
            <a:ext cx="6002650" cy="3410375"/>
          </a:xfrm>
          <a:prstGeom prst="rect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Варианты объявления событий (синтаксис)</a:t>
            </a:r>
            <a:endParaRPr sz="4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Объявление события</a:t>
            </a:r>
            <a:endParaRPr sz="2800"/>
          </a:p>
        </p:txBody>
      </p:sp>
      <p:pic>
        <p:nvPicPr>
          <p:cNvPr id="403" name="Google Shape;4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300" y="1677525"/>
            <a:ext cx="5976550" cy="23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Во что компилируется тип event?</a:t>
            </a:r>
            <a:endParaRPr sz="2800"/>
          </a:p>
        </p:txBody>
      </p:sp>
      <p:pic>
        <p:nvPicPr>
          <p:cNvPr id="409" name="Google Shape;4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228250"/>
            <a:ext cx="8086025" cy="27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Объявление события</a:t>
            </a:r>
            <a:endParaRPr sz="2800"/>
          </a:p>
        </p:txBody>
      </p:sp>
      <p:pic>
        <p:nvPicPr>
          <p:cNvPr id="415" name="Google Shape;4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25" y="1846150"/>
            <a:ext cx="6579025" cy="1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Объявление события</a:t>
            </a:r>
            <a:endParaRPr sz="2800"/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75" y="941499"/>
            <a:ext cx="6849951" cy="3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practice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32" name="Google Shape;432;p73"/>
          <p:cNvSpPr txBox="1"/>
          <p:nvPr/>
        </p:nvSpPr>
        <p:spPr>
          <a:xfrm>
            <a:off x="598650" y="1191075"/>
            <a:ext cx="8092200" cy="3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Использование соглашений об именах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Имена событий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Следует использовать существительные или глаголы в прошедшем времени для имен событий. Например,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DataReceived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FileDownloaded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Имена делегатов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Делегаты, связанные с событиями, обычно именуются с суффиксом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Например,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DataReceivedEventHandler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Использование </a:t>
            </a:r>
            <a:r>
              <a:rPr lang="ru" sz="1300" b="1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</a:t>
            </a: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300" b="1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EventHandler&lt;TEventArgs&gt;</a:t>
            </a:r>
            <a:endParaRPr sz="1300" b="1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Используйте встроенные делегаты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EventHandler&lt;TEventArgs&gt;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объявлений событий. Это улучшает читаемость и совместимость кода.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не требует от вас создания пользовательского делегата, а использование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EventHandler&lt;TEventArgs&gt;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позволяет передавать данные события.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События с аргументами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передачи данных событиям используйте классы, наследующие от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EventArgs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Это позволяет легко расширять и изменять данные, передаваемые событиям, без необходимости изменения сигнатур делегатов.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Защита от состояния гонки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Используйте локальную копию события перед его вызовом, чтобы избежать состояния гонки (race condition) и проверяйте, что событие не является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Это предотвращает возможные ошибки, если событие будет отписано между проверкой на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его вызовом.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Отписка от событий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Отписка от событий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Всегда отписывайтесь от событий, когда они больше не нужны, чтобы избежать утечек памяти. Это особенно важно для объектов с длительным сроком жизни, подписывающихся на события объектов с коротким сроком жизни.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50" y="1136800"/>
            <a:ext cx="7096800" cy="2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Что такое делегаты?</a:t>
            </a:r>
            <a:endParaRPr sz="18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Делегаты — это те же указатели на функции в C++, но с той лишь разницей, что они типобезопасны, в отличие от указателей на функции.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Что такое делегат многоадресной рассылки?</a:t>
            </a:r>
            <a:endParaRPr sz="18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Делегат, которому назначено несколько обработчиков, называется делегатом многоадресной рассылки.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Решение задач</a:t>
            </a:r>
            <a:endParaRPr sz="2800"/>
          </a:p>
        </p:txBody>
      </p:sp>
      <p:sp>
        <p:nvSpPr>
          <p:cNvPr id="460" name="Google Shape;460;p78"/>
          <p:cNvSpPr txBox="1"/>
          <p:nvPr/>
        </p:nvSpPr>
        <p:spPr>
          <a:xfrm>
            <a:off x="598600" y="1009925"/>
            <a:ext cx="8092200" cy="3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Объявите делегаты: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Делегат, который возвращает void и принимает 2 параметра: int и double.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Напишите метод, который выводит 2 значения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Делегат, который возвращает decimal и принимает 1 параметр: decimal.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Опишите метод, сигнатура которого соответствует данному делегату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Опишите метод, который принимает в себя в качестве аргумента делегат и число типа decimal.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Реализуйте метод из п.1 и выведите результат в консоль.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Создайте простейшее событие: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Опишите издателя. Опишите свой делегат или используйте EventHandler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Опишите подписчика и реализуйте. Делегат, идентичный делегату из п.1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Добавьте подписку в клиентском коде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Вызовите метод, вызывающий обработчик события</a:t>
            </a:r>
            <a:endParaRPr sz="1200">
              <a:solidFill>
                <a:schemeClr val="dk1"/>
              </a:solidFill>
            </a:endParaRPr>
          </a:p>
          <a:p>
            <a:pPr marL="4572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</a:pPr>
            <a:endParaRPr sz="5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2206</Words>
  <Application>Microsoft Office PowerPoint</Application>
  <PresentationFormat>Экран (16:9)</PresentationFormat>
  <Paragraphs>374</Paragraphs>
  <Slides>84</Slides>
  <Notes>84</Notes>
  <HiddenSlides>16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84</vt:i4>
      </vt:variant>
    </vt:vector>
  </HeadingPairs>
  <TitlesOfParts>
    <vt:vector size="96" baseType="lpstr">
      <vt:lpstr>Consolas</vt:lpstr>
      <vt:lpstr>Roboto Black</vt:lpstr>
      <vt:lpstr>Avenir</vt:lpstr>
      <vt:lpstr>Arial</vt:lpstr>
      <vt:lpstr>Times New Roman</vt:lpstr>
      <vt:lpstr>Courier New</vt:lpstr>
      <vt:lpstr>Roboto Mono</vt:lpstr>
      <vt:lpstr>Roboto</vt:lpstr>
      <vt:lpstr>Cascadia Mono</vt:lpstr>
      <vt:lpstr>Calibri</vt:lpstr>
      <vt:lpstr>Светлая тема</vt:lpstr>
      <vt:lpstr>Светлая тема</vt:lpstr>
      <vt:lpstr>Linq запросы</vt:lpstr>
      <vt:lpstr>Презентация PowerPoint</vt:lpstr>
      <vt:lpstr>Делегаты и их применение в .NET 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Виды запросов</vt:lpstr>
      <vt:lpstr>Категории запросов</vt:lpstr>
      <vt:lpstr>Операции над запросами</vt:lpstr>
      <vt:lpstr>Декларативный синтаксис</vt:lpstr>
      <vt:lpstr>Ключевые слова</vt:lpstr>
      <vt:lpstr>Пример 1</vt:lpstr>
      <vt:lpstr>Часто используемые операторы</vt:lpstr>
      <vt:lpstr>Во что компилируется делегат?</vt:lpstr>
      <vt:lpstr>Во что компилируется делегат?</vt:lpstr>
      <vt:lpstr>Объявление делегата</vt:lpstr>
      <vt:lpstr>Синтаксис делегата</vt:lpstr>
      <vt:lpstr>Создание экземпляра делегата и его вызов</vt:lpstr>
      <vt:lpstr>Передача делегата в качестве аргумента</vt:lpstr>
      <vt:lpstr>Ковариантность и контрвариантность</vt:lpstr>
      <vt:lpstr>Арифметика делегатов</vt:lpstr>
      <vt:lpstr>System.Delegate</vt:lpstr>
      <vt:lpstr>Арифметика делегатов (combine, remove)</vt:lpstr>
      <vt:lpstr>Арифметика делегатов (+/-)</vt:lpstr>
      <vt:lpstr>Арифметика делегатов</vt:lpstr>
      <vt:lpstr>Обобщенные делегаты: Action, Predicate, Func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События (events)</vt:lpstr>
      <vt:lpstr>Что такое событие (event)?</vt:lpstr>
      <vt:lpstr>Паттерн “Наблюдатель”</vt:lpstr>
      <vt:lpstr>Использование паттерна наблюдатель в Event</vt:lpstr>
      <vt:lpstr>Варианты объявления событий (синтаксис)</vt:lpstr>
      <vt:lpstr>Объявление события</vt:lpstr>
      <vt:lpstr>Во что компилируется тип event?</vt:lpstr>
      <vt:lpstr>Объявление события</vt:lpstr>
      <vt:lpstr>Объявление события</vt:lpstr>
      <vt:lpstr>Best practice</vt:lpstr>
      <vt:lpstr>Best practice по работе с Event</vt:lpstr>
      <vt:lpstr>Best practice по работе с Event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60</cp:revision>
  <dcterms:modified xsi:type="dcterms:W3CDTF">2024-09-25T15:44:15Z</dcterms:modified>
</cp:coreProperties>
</file>